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4" r:id="rId4"/>
    <p:sldId id="265" r:id="rId5"/>
    <p:sldId id="268" r:id="rId6"/>
    <p:sldId id="266" r:id="rId7"/>
    <p:sldId id="263" r:id="rId8"/>
    <p:sldId id="258" r:id="rId9"/>
    <p:sldId id="269" r:id="rId10"/>
    <p:sldId id="270" r:id="rId11"/>
    <p:sldId id="257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54766" autoAdjust="0"/>
  </p:normalViewPr>
  <p:slideViewPr>
    <p:cSldViewPr snapToGrid="0">
      <p:cViewPr varScale="1">
        <p:scale>
          <a:sx n="90" d="100"/>
          <a:sy n="90" d="100"/>
        </p:scale>
        <p:origin x="28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6F29A-70BE-48F1-9EA7-796262BBD484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70F2E-4234-4914-879B-68B3E28690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1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void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(</a:t>
            </a:r>
            <a:r>
              <a:rPr lang="nl-NL" dirty="0" err="1"/>
              <a:t>FactuurGeïnitieerd</a:t>
            </a:r>
            <a:r>
              <a:rPr lang="nl-NL" dirty="0"/>
              <a:t> @event)</a:t>
            </a:r>
          </a:p>
          <a:p>
            <a:r>
              <a:rPr lang="nl-NL" dirty="0"/>
              <a:t>    {</a:t>
            </a:r>
          </a:p>
          <a:p>
            <a:r>
              <a:rPr lang="nl-NL" dirty="0"/>
              <a:t>        </a:t>
            </a:r>
            <a:r>
              <a:rPr lang="nl-NL" dirty="0" err="1"/>
              <a:t>Id</a:t>
            </a:r>
            <a:r>
              <a:rPr lang="nl-NL" dirty="0"/>
              <a:t> = @event.FactuurId;</a:t>
            </a:r>
          </a:p>
          <a:p>
            <a:r>
              <a:rPr lang="nl-NL" dirty="0"/>
              <a:t>        Bedrag = @event.Bedrag;</a:t>
            </a:r>
          </a:p>
          <a:p>
            <a:r>
              <a:rPr lang="nl-NL" dirty="0"/>
              <a:t>        Nummer = @event.Nummer;</a:t>
            </a:r>
          </a:p>
          <a:p>
            <a:r>
              <a:rPr lang="nl-NL" dirty="0"/>
              <a:t>        </a:t>
            </a:r>
            <a:r>
              <a:rPr lang="nl-NL" dirty="0" err="1"/>
              <a:t>UitgegevenAan</a:t>
            </a:r>
            <a:r>
              <a:rPr lang="nl-NL" dirty="0"/>
              <a:t> = @event.UitgegevenAan;</a:t>
            </a:r>
          </a:p>
          <a:p>
            <a:r>
              <a:rPr lang="nl-NL" dirty="0"/>
              <a:t>        </a:t>
            </a:r>
            <a:r>
              <a:rPr lang="nl-NL" dirty="0" err="1"/>
              <a:t>GeïnitieerdOp</a:t>
            </a:r>
            <a:r>
              <a:rPr lang="nl-NL" dirty="0"/>
              <a:t> = @event.GeïnitieerdOp;</a:t>
            </a:r>
          </a:p>
          <a:p>
            <a:r>
              <a:rPr lang="nl-NL" dirty="0"/>
              <a:t>        Status = </a:t>
            </a:r>
            <a:r>
              <a:rPr lang="nl-NL" dirty="0" err="1"/>
              <a:t>FactuurStatus.Geïnitieerd</a:t>
            </a:r>
            <a:r>
              <a:rPr lang="nl-NL" dirty="0"/>
              <a:t>;</a:t>
            </a:r>
          </a:p>
          <a:p>
            <a:r>
              <a:rPr lang="nl-NL" dirty="0"/>
              <a:t>    }</a:t>
            </a:r>
          </a:p>
          <a:p>
            <a:endParaRPr lang="nl-NL" dirty="0"/>
          </a:p>
          <a:p>
            <a:r>
              <a:rPr lang="nl-NL" dirty="0"/>
              <a:t>    public </a:t>
            </a:r>
            <a:r>
              <a:rPr lang="nl-NL" dirty="0" err="1"/>
              <a:t>void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(</a:t>
            </a:r>
            <a:r>
              <a:rPr lang="nl-NL" dirty="0" err="1"/>
              <a:t>FactuurUitgegeven</a:t>
            </a:r>
            <a:r>
              <a:rPr lang="nl-NL" dirty="0"/>
              <a:t> @event)</a:t>
            </a:r>
          </a:p>
          <a:p>
            <a:r>
              <a:rPr lang="nl-NL" dirty="0"/>
              <a:t>    {</a:t>
            </a:r>
          </a:p>
          <a:p>
            <a:r>
              <a:rPr lang="nl-NL" dirty="0"/>
              <a:t>        </a:t>
            </a:r>
            <a:r>
              <a:rPr lang="nl-NL" dirty="0" err="1"/>
              <a:t>UitgegevenDoor</a:t>
            </a:r>
            <a:r>
              <a:rPr lang="nl-NL" dirty="0"/>
              <a:t> = @event.UitgegevenDoor;</a:t>
            </a:r>
          </a:p>
          <a:p>
            <a:r>
              <a:rPr lang="nl-NL" dirty="0"/>
              <a:t>        </a:t>
            </a:r>
            <a:r>
              <a:rPr lang="nl-NL" dirty="0" err="1"/>
              <a:t>UitgegevenOp</a:t>
            </a:r>
            <a:r>
              <a:rPr lang="nl-NL" dirty="0"/>
              <a:t> = @event.UitgegevenOp;</a:t>
            </a:r>
          </a:p>
          <a:p>
            <a:r>
              <a:rPr lang="nl-NL" dirty="0"/>
              <a:t>        Status = </a:t>
            </a:r>
            <a:r>
              <a:rPr lang="nl-NL" dirty="0" err="1"/>
              <a:t>FactuurStatus.Uitgegeven</a:t>
            </a:r>
            <a:r>
              <a:rPr lang="nl-NL" dirty="0"/>
              <a:t>;</a:t>
            </a:r>
          </a:p>
          <a:p>
            <a:r>
              <a:rPr lang="nl-NL" dirty="0"/>
              <a:t>    }</a:t>
            </a:r>
          </a:p>
          <a:p>
            <a:endParaRPr lang="nl-NL" dirty="0"/>
          </a:p>
          <a:p>
            <a:r>
              <a:rPr lang="nl-NL" dirty="0"/>
              <a:t>    public </a:t>
            </a:r>
            <a:r>
              <a:rPr lang="nl-NL" dirty="0" err="1"/>
              <a:t>void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(</a:t>
            </a:r>
            <a:r>
              <a:rPr lang="nl-NL" dirty="0" err="1"/>
              <a:t>FactuurVerzonden</a:t>
            </a:r>
            <a:r>
              <a:rPr lang="nl-NL" dirty="0"/>
              <a:t> @event)</a:t>
            </a:r>
          </a:p>
          <a:p>
            <a:r>
              <a:rPr lang="nl-NL" dirty="0"/>
              <a:t>    {</a:t>
            </a:r>
          </a:p>
          <a:p>
            <a:r>
              <a:rPr lang="nl-NL" dirty="0"/>
              <a:t>        </a:t>
            </a:r>
            <a:r>
              <a:rPr lang="nl-NL" dirty="0" err="1"/>
              <a:t>VerzondenVia</a:t>
            </a:r>
            <a:r>
              <a:rPr lang="nl-NL" dirty="0"/>
              <a:t> = @event.VerzondenVia;</a:t>
            </a:r>
          </a:p>
          <a:p>
            <a:r>
              <a:rPr lang="nl-NL" dirty="0"/>
              <a:t>        </a:t>
            </a:r>
            <a:r>
              <a:rPr lang="nl-NL" dirty="0" err="1"/>
              <a:t>VerzondenOp</a:t>
            </a:r>
            <a:r>
              <a:rPr lang="nl-NL" dirty="0"/>
              <a:t> = @event.VerzondenOp;</a:t>
            </a:r>
          </a:p>
          <a:p>
            <a:r>
              <a:rPr lang="nl-NL" dirty="0"/>
              <a:t>        Status = </a:t>
            </a:r>
            <a:r>
              <a:rPr lang="nl-NL" dirty="0" err="1"/>
              <a:t>FactuurStatus.Verzonden</a:t>
            </a:r>
            <a:r>
              <a:rPr lang="nl-NL" dirty="0"/>
              <a:t>;</a:t>
            </a:r>
          </a:p>
          <a:p>
            <a:r>
              <a:rPr lang="nl-NL" dirty="0"/>
              <a:t>    }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0F2E-4234-4914-879B-68B3E286907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13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public class Factuur</a:t>
            </a:r>
          </a:p>
          <a:p>
            <a:r>
              <a:rPr lang="nl-NL" dirty="0"/>
              <a:t>{</a:t>
            </a:r>
          </a:p>
          <a:p>
            <a:r>
              <a:rPr lang="nl-NL" dirty="0"/>
              <a:t>    public </a:t>
            </a:r>
            <a:r>
              <a:rPr lang="nl-NL" dirty="0" err="1"/>
              <a:t>Guid</a:t>
            </a:r>
            <a:r>
              <a:rPr lang="nl-NL" dirty="0"/>
              <a:t> </a:t>
            </a:r>
            <a:r>
              <a:rPr lang="nl-NL" dirty="0" err="1"/>
              <a:t>Id</a:t>
            </a:r>
            <a:r>
              <a:rPr lang="nl-NL" dirty="0"/>
              <a:t> { get; private set; }</a:t>
            </a:r>
          </a:p>
          <a:p>
            <a:r>
              <a:rPr lang="nl-NL" dirty="0"/>
              <a:t>    public double Bedrag { get; private set; }</a:t>
            </a:r>
          </a:p>
          <a:p>
            <a:r>
              <a:rPr lang="nl-NL" dirty="0"/>
              <a:t>    public string Nummer { get; private set; } = default!;</a:t>
            </a:r>
          </a:p>
          <a:p>
            <a:endParaRPr lang="nl-NL" dirty="0"/>
          </a:p>
          <a:p>
            <a:r>
              <a:rPr lang="nl-NL" dirty="0"/>
              <a:t>    public </a:t>
            </a:r>
            <a:r>
              <a:rPr lang="nl-NL" dirty="0" err="1"/>
              <a:t>FactuurStatus</a:t>
            </a:r>
            <a:r>
              <a:rPr lang="nl-NL" dirty="0"/>
              <a:t> Status { get; private set; }</a:t>
            </a:r>
          </a:p>
          <a:p>
            <a:endParaRPr lang="nl-NL" dirty="0"/>
          </a:p>
          <a:p>
            <a:r>
              <a:rPr lang="nl-NL" dirty="0"/>
              <a:t>    public Persoon </a:t>
            </a:r>
            <a:r>
              <a:rPr lang="nl-NL" dirty="0" err="1"/>
              <a:t>UitgegevenAan</a:t>
            </a:r>
            <a:r>
              <a:rPr lang="nl-NL" dirty="0"/>
              <a:t> { get; private set; } = default!;</a:t>
            </a:r>
          </a:p>
          <a:p>
            <a:r>
              <a:rPr lang="nl-NL" dirty="0"/>
              <a:t>    public </a:t>
            </a:r>
            <a:r>
              <a:rPr lang="nl-NL" dirty="0" err="1"/>
              <a:t>DateTime</a:t>
            </a:r>
            <a:r>
              <a:rPr lang="nl-NL" dirty="0"/>
              <a:t> </a:t>
            </a:r>
            <a:r>
              <a:rPr lang="nl-NL" dirty="0" err="1"/>
              <a:t>GeïnitieerdOp</a:t>
            </a:r>
            <a:r>
              <a:rPr lang="nl-NL" dirty="0"/>
              <a:t> { get; private set; }</a:t>
            </a:r>
          </a:p>
          <a:p>
            <a:endParaRPr lang="nl-NL" dirty="0"/>
          </a:p>
          <a:p>
            <a:r>
              <a:rPr lang="nl-NL" dirty="0"/>
              <a:t>    public string? </a:t>
            </a:r>
            <a:r>
              <a:rPr lang="nl-NL" dirty="0" err="1"/>
              <a:t>UitgegevenDoor</a:t>
            </a:r>
            <a:r>
              <a:rPr lang="nl-NL" dirty="0"/>
              <a:t> { get; private set; }</a:t>
            </a:r>
          </a:p>
          <a:p>
            <a:r>
              <a:rPr lang="nl-NL" dirty="0"/>
              <a:t>    public </a:t>
            </a:r>
            <a:r>
              <a:rPr lang="nl-NL" dirty="0" err="1"/>
              <a:t>DateTime</a:t>
            </a:r>
            <a:r>
              <a:rPr lang="nl-NL" dirty="0"/>
              <a:t> </a:t>
            </a:r>
            <a:r>
              <a:rPr lang="nl-NL" dirty="0" err="1"/>
              <a:t>UitgegevenOp</a:t>
            </a:r>
            <a:r>
              <a:rPr lang="nl-NL" dirty="0"/>
              <a:t> { get; private set; }</a:t>
            </a:r>
          </a:p>
          <a:p>
            <a:endParaRPr lang="nl-NL" dirty="0"/>
          </a:p>
          <a:p>
            <a:r>
              <a:rPr lang="nl-NL" dirty="0"/>
              <a:t>    public </a:t>
            </a:r>
            <a:r>
              <a:rPr lang="nl-NL" dirty="0" err="1"/>
              <a:t>FactuurVerzendMethode</a:t>
            </a:r>
            <a:r>
              <a:rPr lang="nl-NL" dirty="0"/>
              <a:t> </a:t>
            </a:r>
            <a:r>
              <a:rPr lang="nl-NL" dirty="0" err="1"/>
              <a:t>VerzondenVia</a:t>
            </a:r>
            <a:r>
              <a:rPr lang="nl-NL" dirty="0"/>
              <a:t> { get; private set; }</a:t>
            </a:r>
          </a:p>
          <a:p>
            <a:r>
              <a:rPr lang="nl-NL" dirty="0"/>
              <a:t>    public </a:t>
            </a:r>
            <a:r>
              <a:rPr lang="nl-NL" dirty="0" err="1"/>
              <a:t>DateTime</a:t>
            </a:r>
            <a:r>
              <a:rPr lang="nl-NL" dirty="0"/>
              <a:t> </a:t>
            </a:r>
            <a:r>
              <a:rPr lang="nl-NL" dirty="0" err="1"/>
              <a:t>VerzondenOp</a:t>
            </a:r>
            <a:r>
              <a:rPr lang="nl-NL" dirty="0"/>
              <a:t> { get; private set; }</a:t>
            </a:r>
          </a:p>
          <a:p>
            <a:endParaRPr lang="nl-NL" dirty="0"/>
          </a:p>
          <a:p>
            <a:r>
              <a:rPr lang="nl-NL" dirty="0"/>
              <a:t>}</a:t>
            </a:r>
          </a:p>
          <a:p>
            <a:endParaRPr lang="nl-NL" dirty="0"/>
          </a:p>
          <a:p>
            <a:r>
              <a:rPr lang="nl-NL" dirty="0"/>
              <a:t>public </a:t>
            </a:r>
            <a:r>
              <a:rPr lang="nl-NL" dirty="0" err="1"/>
              <a:t>enum</a:t>
            </a:r>
            <a:r>
              <a:rPr lang="nl-NL" dirty="0"/>
              <a:t> </a:t>
            </a:r>
            <a:r>
              <a:rPr lang="nl-NL" dirty="0" err="1"/>
              <a:t>FactuurStatus</a:t>
            </a:r>
            <a:endParaRPr lang="nl-NL" dirty="0"/>
          </a:p>
          <a:p>
            <a:r>
              <a:rPr lang="nl-NL" dirty="0"/>
              <a:t>{</a:t>
            </a:r>
          </a:p>
          <a:p>
            <a:r>
              <a:rPr lang="nl-NL" dirty="0"/>
              <a:t>    Geïnitieerd = 1,</a:t>
            </a:r>
          </a:p>
          <a:p>
            <a:r>
              <a:rPr lang="nl-NL" dirty="0"/>
              <a:t>    Uitgegeven = 2,</a:t>
            </a:r>
          </a:p>
          <a:p>
            <a:r>
              <a:rPr lang="nl-NL" dirty="0"/>
              <a:t>    Verzonden = 3</a:t>
            </a:r>
          </a:p>
          <a:p>
            <a:r>
              <a:rPr lang="nl-NL" dirty="0"/>
              <a:t>}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0F2E-4234-4914-879B-68B3E286907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393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Openstaande betalingen van klant x</a:t>
            </a:r>
          </a:p>
          <a:p>
            <a:endParaRPr lang="nl-NL" dirty="0"/>
          </a:p>
          <a:p>
            <a:r>
              <a:rPr lang="nl-NL" dirty="0"/>
              <a:t>Bedragen per regio</a:t>
            </a:r>
          </a:p>
          <a:p>
            <a:endParaRPr lang="nl-NL" dirty="0"/>
          </a:p>
          <a:p>
            <a:r>
              <a:rPr lang="nl-NL" dirty="0"/>
              <a:t>Aantal facturen per jaar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0F2E-4234-4914-879B-68B3E286907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155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0F2E-4234-4914-879B-68B3E286907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977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1" i="0" dirty="0">
                <a:effectLst/>
                <a:latin typeface="Söhne"/>
              </a:rPr>
              <a:t>Titel:</a:t>
            </a:r>
            <a:r>
              <a:rPr lang="nl-NL" b="0" i="0" dirty="0">
                <a:effectLst/>
                <a:latin typeface="Söhne"/>
              </a:rPr>
              <a:t> Optimalisatie van </a:t>
            </a:r>
            <a:r>
              <a:rPr lang="nl-NL" b="0" i="0" dirty="0" err="1">
                <a:effectLst/>
                <a:latin typeface="Söhne"/>
              </a:rPr>
              <a:t>Handlers</a:t>
            </a:r>
            <a:r>
              <a:rPr lang="nl-NL" b="0" i="0" dirty="0">
                <a:effectLst/>
                <a:latin typeface="Söhne"/>
              </a:rPr>
              <a:t> met Codegeneratie</a:t>
            </a:r>
          </a:p>
          <a:p>
            <a:pPr algn="l"/>
            <a:r>
              <a:rPr lang="nl-NL" b="1" i="0" dirty="0">
                <a:effectLst/>
                <a:latin typeface="Söhne"/>
              </a:rPr>
              <a:t>Inhoud:</a:t>
            </a:r>
            <a:endParaRPr lang="nl-NL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1" i="0" dirty="0">
                <a:effectLst/>
                <a:latin typeface="Söhne"/>
              </a:rPr>
              <a:t>Efficiëntie door Statische Methoden:</a:t>
            </a:r>
            <a:endParaRPr lang="nl-NL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Door het toepassen van </a:t>
            </a:r>
            <a:r>
              <a:rPr lang="nl-NL" b="0" i="0" dirty="0" err="1">
                <a:effectLst/>
                <a:latin typeface="Söhne"/>
              </a:rPr>
              <a:t>method</a:t>
            </a:r>
            <a:r>
              <a:rPr lang="nl-NL" b="0" i="0" dirty="0">
                <a:effectLst/>
                <a:latin typeface="Söhne"/>
              </a:rPr>
              <a:t> </a:t>
            </a:r>
            <a:r>
              <a:rPr lang="nl-NL" b="0" i="0" dirty="0" err="1">
                <a:effectLst/>
                <a:latin typeface="Söhne"/>
              </a:rPr>
              <a:t>injection</a:t>
            </a:r>
            <a:r>
              <a:rPr lang="nl-NL" b="0" i="0" dirty="0">
                <a:effectLst/>
                <a:latin typeface="Söhne"/>
              </a:rPr>
              <a:t> vermijden we de overhead die gepaard gaat met </a:t>
            </a:r>
            <a:r>
              <a:rPr lang="nl-NL" b="0" i="0" dirty="0" err="1">
                <a:effectLst/>
                <a:latin typeface="Söhne"/>
              </a:rPr>
              <a:t>constructor</a:t>
            </a:r>
            <a:r>
              <a:rPr lang="nl-NL" b="0" i="0" dirty="0">
                <a:effectLst/>
                <a:latin typeface="Söhne"/>
              </a:rPr>
              <a:t> </a:t>
            </a:r>
            <a:r>
              <a:rPr lang="nl-NL" b="0" i="0" dirty="0" err="1">
                <a:effectLst/>
                <a:latin typeface="Söhne"/>
              </a:rPr>
              <a:t>injection</a:t>
            </a:r>
            <a:r>
              <a:rPr lang="nl-NL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Statische methoden hebben toegang tot de benodigde context zonder </a:t>
            </a:r>
            <a:r>
              <a:rPr lang="nl-NL" b="0" i="0" dirty="0" err="1">
                <a:effectLst/>
                <a:latin typeface="Söhne"/>
              </a:rPr>
              <a:t>instantiatie</a:t>
            </a:r>
            <a:r>
              <a:rPr lang="nl-NL" b="0" i="0" dirty="0">
                <a:effectLst/>
                <a:latin typeface="Söhne"/>
              </a:rPr>
              <a:t> van een object.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1" i="0" dirty="0">
                <a:effectLst/>
                <a:latin typeface="Söhne"/>
              </a:rPr>
              <a:t>Code Conventies:</a:t>
            </a:r>
            <a:endParaRPr lang="nl-NL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Code conventies stellen ons in staat om herhalende patronen te herkennen en generieke oplossingen te implementeren.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Door deze conventies kan codegeneratie automatisch de juiste </a:t>
            </a:r>
            <a:r>
              <a:rPr lang="nl-NL" b="0" i="0" dirty="0" err="1">
                <a:effectLst/>
                <a:latin typeface="Söhne"/>
              </a:rPr>
              <a:t>handlers</a:t>
            </a:r>
            <a:r>
              <a:rPr lang="nl-NL" b="0" i="0" dirty="0">
                <a:effectLst/>
                <a:latin typeface="Söhne"/>
              </a:rPr>
              <a:t> creëren.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1" i="0" dirty="0">
                <a:effectLst/>
                <a:latin typeface="Söhne"/>
              </a:rPr>
              <a:t>Voordelen van </a:t>
            </a:r>
            <a:r>
              <a:rPr lang="nl-NL" b="1" i="0" dirty="0" err="1">
                <a:effectLst/>
                <a:latin typeface="Söhne"/>
              </a:rPr>
              <a:t>Static</a:t>
            </a:r>
            <a:r>
              <a:rPr lang="nl-NL" b="1" i="0" dirty="0">
                <a:effectLst/>
                <a:latin typeface="Söhne"/>
              </a:rPr>
              <a:t> </a:t>
            </a:r>
            <a:r>
              <a:rPr lang="nl-NL" b="1" i="0" dirty="0" err="1">
                <a:effectLst/>
                <a:latin typeface="Söhne"/>
              </a:rPr>
              <a:t>Handlers</a:t>
            </a:r>
            <a:r>
              <a:rPr lang="nl-NL" b="1" i="0" dirty="0">
                <a:effectLst/>
                <a:latin typeface="Söhne"/>
              </a:rPr>
              <a:t>:</a:t>
            </a:r>
            <a:endParaRPr lang="nl-NL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Verhoogde performance door vermindering van objectcreatie en geheugengebruik.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Verbeterde leesbaarheid en onderhoudbaarheid van de codebase.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Eenvoudige aanpassing aan veranderingen door centrale definitie van gedrag.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nl-NL" b="1" i="0" dirty="0">
                <a:effectLst/>
                <a:latin typeface="Söhne"/>
              </a:rPr>
              <a:t>Toepassing in </a:t>
            </a:r>
            <a:r>
              <a:rPr lang="nl-NL" b="1" i="0" dirty="0" err="1">
                <a:effectLst/>
                <a:latin typeface="Söhne"/>
              </a:rPr>
              <a:t>Wolverine</a:t>
            </a:r>
            <a:r>
              <a:rPr lang="nl-NL" b="1" i="0" dirty="0">
                <a:effectLst/>
                <a:latin typeface="Söhne"/>
              </a:rPr>
              <a:t>:</a:t>
            </a:r>
            <a:endParaRPr lang="nl-NL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 err="1">
                <a:effectLst/>
                <a:latin typeface="Söhne"/>
              </a:rPr>
              <a:t>Wolverine</a:t>
            </a:r>
            <a:r>
              <a:rPr lang="nl-NL" b="0" i="0" dirty="0">
                <a:effectLst/>
                <a:latin typeface="Söhne"/>
              </a:rPr>
              <a:t> maakt gebruik van [</a:t>
            </a:r>
            <a:r>
              <a:rPr lang="nl-NL" b="0" i="0" dirty="0" err="1">
                <a:effectLst/>
                <a:latin typeface="Söhne"/>
              </a:rPr>
              <a:t>AggregateHandler</a:t>
            </a:r>
            <a:r>
              <a:rPr lang="nl-NL" b="0" i="0" dirty="0">
                <a:effectLst/>
                <a:latin typeface="Söhne"/>
              </a:rPr>
              <a:t>]-attribuut om </a:t>
            </a:r>
            <a:r>
              <a:rPr lang="nl-NL" b="0" i="0" dirty="0" err="1">
                <a:effectLst/>
                <a:latin typeface="Söhne"/>
              </a:rPr>
              <a:t>static</a:t>
            </a:r>
            <a:r>
              <a:rPr lang="nl-NL" b="0" i="0" dirty="0">
                <a:effectLst/>
                <a:latin typeface="Söhne"/>
              </a:rPr>
              <a:t> </a:t>
            </a:r>
            <a:r>
              <a:rPr lang="nl-NL" b="0" i="0" dirty="0" err="1">
                <a:effectLst/>
                <a:latin typeface="Söhne"/>
              </a:rPr>
              <a:t>handlers</a:t>
            </a:r>
            <a:r>
              <a:rPr lang="nl-NL" b="0" i="0" dirty="0">
                <a:effectLst/>
                <a:latin typeface="Söhne"/>
              </a:rPr>
              <a:t> te definiëren, profiterend van de ingebouwde code generatie.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nl-NL" b="0" i="0" dirty="0">
                <a:effectLst/>
                <a:latin typeface="Söhne"/>
              </a:rPr>
              <a:t>Dit resulteert in een strakke, declaratieve stijl van programmeren die consistentie en duidelijkheid in het project bevordert.</a:t>
            </a:r>
          </a:p>
          <a:p>
            <a:pPr algn="l"/>
            <a:r>
              <a:rPr lang="nl-NL" b="1" i="0" dirty="0">
                <a:effectLst/>
                <a:latin typeface="Söhne"/>
              </a:rPr>
              <a:t>Afsluiting:</a:t>
            </a:r>
            <a:r>
              <a:rPr lang="nl-NL" b="0" i="0" dirty="0">
                <a:effectLst/>
                <a:latin typeface="Söhne"/>
              </a:rPr>
              <a:t> Met code generatie en </a:t>
            </a:r>
            <a:r>
              <a:rPr lang="nl-NL" b="0" i="0" dirty="0" err="1">
                <a:effectLst/>
                <a:latin typeface="Söhne"/>
              </a:rPr>
              <a:t>method</a:t>
            </a:r>
            <a:r>
              <a:rPr lang="nl-NL" b="0" i="0" dirty="0">
                <a:effectLst/>
                <a:latin typeface="Söhne"/>
              </a:rPr>
              <a:t> </a:t>
            </a:r>
            <a:r>
              <a:rPr lang="nl-NL" b="0" i="0" dirty="0" err="1">
                <a:effectLst/>
                <a:latin typeface="Söhne"/>
              </a:rPr>
              <a:t>injection</a:t>
            </a:r>
            <a:r>
              <a:rPr lang="nl-NL" b="0" i="0" dirty="0">
                <a:effectLst/>
                <a:latin typeface="Söhne"/>
              </a:rPr>
              <a:t> bewegen we naar een meer </a:t>
            </a:r>
            <a:r>
              <a:rPr lang="nl-NL" b="0" i="0" dirty="0" err="1">
                <a:effectLst/>
                <a:latin typeface="Söhne"/>
              </a:rPr>
              <a:t>stateless</a:t>
            </a:r>
            <a:r>
              <a:rPr lang="nl-NL" b="0" i="0" dirty="0">
                <a:effectLst/>
                <a:latin typeface="Söhne"/>
              </a:rPr>
              <a:t> ontwerp, wat de weg vrijmaakt voor statische methoden die onze applicatie efficiënter en schaalbaar maken.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70F2E-4234-4914-879B-68B3E286907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02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8E3E-DC88-C252-BCAB-FE9DB8635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C9E3F3-AF7E-B220-A74A-7615C7D49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59681-8E72-DB0F-ED1A-F61CD911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F8B5-DB52-C01F-DE66-9E856E16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1546-B1BA-A560-E5E4-5D5BBCB4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48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48F7-C61E-4617-D166-17B595B3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832A2-7568-5FB9-CF4F-B0BB531A6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959A9-5880-E534-B565-2AE37AE4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63364-E274-9D22-D0D1-8090A9E2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CBAF-DF92-AD65-65A1-FEF7D187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425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C7395-5AAB-62EE-C619-607863083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05F04-D284-245B-E69E-024A86BB4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02661-C97D-EE63-21BE-A763C3CB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684BB-DEC8-C733-12CF-446E05D3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B8A29-3962-7982-4ECD-9F83559B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92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900B-7D42-B296-683C-16490F62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5204-46C4-7567-4A88-F91C8B35D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633EE-CBFF-ED4C-0F9F-7FCEB638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3F6B-8524-204C-2ADE-F55B2E70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3C611-B7FC-23B7-7144-9F2C5C8D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309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5781-A265-05DA-F8B8-62E3D0A5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A8F96-E805-B47D-39D8-D91BF61B5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1414-546B-3F88-1D9A-726EC607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4716-57E4-189E-7DF2-635BB717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A12D-E9ED-79EB-1DCB-9742FF7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032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305E-C5BD-0437-F16B-2E977B35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6A7E-B5B6-C9F1-7DD1-74B950DEA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52E6B-6444-2AF4-7264-B7FAB3881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BB387-0E49-FE99-08C9-F77CB4BA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4D876-8A1B-261E-CBBD-B14D9F14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E562B-A30E-25DA-675F-B2604764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0847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E3F3-9C5E-230B-3C35-957B0392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8D7B-70A0-49EB-9E71-6A6701923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DC55E-E608-38AC-1135-3446B5C6D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5A918-DB9B-216B-3A03-AFECAA274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33E87-DE34-811E-4FFA-BFC2A5448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370FB-D531-EF1C-537D-F8508BFB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63903-15D3-8BF7-0137-1B2CD020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0887E-7086-DBE4-FF7D-EA8EF4CF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00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54C4-B49E-017F-1781-62EF7DB1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8300C-D4F5-556A-DE85-04518FA1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82AB3-E9A1-5042-C21B-88B16CD80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F16CB-798B-C54A-3E22-C1AEB1BC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184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E66BB1-7A74-4F80-4BA0-D88637EC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8E79C-31E7-311C-E65C-148B8B6A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3C352-495F-8779-8891-875DB61A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29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2A98-86F3-3E29-B6E4-33D0712D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9770-AEAF-8A4F-3E2B-EEA7EB7A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32C5D-B1CA-7B05-E8DF-254281DF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4DFB0-F2B6-0C8B-C014-C8A4A077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DC1B8-D6C6-DDE4-C6C1-CD4881A8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2C9CA-D36C-DE22-5F17-73A9DFCB1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3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614C-ADA9-5430-6D82-9A26A441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B2AE4-63AF-3693-6B2F-82D9D803D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AD26-8DF2-EA55-3A25-9501A1264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DF236-CBD2-C9E7-FB35-83436540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85073-B92D-3C99-3568-62204A6E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7FC58-8806-5354-06C8-CE99426A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36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49D6A-AABD-BB31-8921-76CC1E0E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3DB55-FB15-8625-21B6-2EB56561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30FCE-C9A7-D9A5-4D3D-449F0B307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095A-FFAB-46FD-95FD-EAAD01B311EE}" type="datetimeFigureOut">
              <a:rPr lang="nl-NL" smtClean="0"/>
              <a:t>15-11-2023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878CF-CE20-D25C-028C-D45E4D9F3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B69A0-0E14-5E71-E470-DA5910A29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3EBA5-6089-41C3-B311-89DD94B577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53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593D1D-17A4-06DE-B9E3-5EB1F39FD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874" y="190500"/>
            <a:ext cx="11191726" cy="6775449"/>
          </a:xfrm>
        </p:spPr>
        <p:txBody>
          <a:bodyPr>
            <a:normAutofit/>
          </a:bodyPr>
          <a:lstStyle/>
          <a:p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</a:t>
            </a: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Sourcing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Single-stream </a:t>
            </a: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aggregations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Multi-stream </a:t>
            </a: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aggegrations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Marten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Durable</a:t>
            </a: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messaging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Codegeneratie op basis van conventies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</a:t>
            </a: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handlers</a:t>
            </a: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door codegeneratie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 err="1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Wolverine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Verticale Slice Architectuur</a:t>
            </a:r>
            <a:b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l-NL" sz="4400" b="1" dirty="0">
                <a:ln w="1905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Star Wars</a:t>
            </a:r>
          </a:p>
        </p:txBody>
      </p:sp>
    </p:spTree>
    <p:extLst>
      <p:ext uri="{BB962C8B-B14F-4D97-AF65-F5344CB8AC3E}">
        <p14:creationId xmlns:p14="http://schemas.microsoft.com/office/powerpoint/2010/main" val="409888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A38B09-4B67-8634-2AFC-EEAB291C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Vertical</a:t>
            </a:r>
            <a:r>
              <a:rPr lang="nl-NL" dirty="0"/>
              <a:t> Slice Architecture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D8B0F9C-E369-AB27-3FF0-D626534CA6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3CCA4A-B73B-F3BA-E08D-4F8C0D19530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75" y="1825626"/>
            <a:ext cx="539805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74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248E-A045-442C-10DA-CD81C60F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Tijd voor een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86BD03-721E-4CC5-9850-2C79EB87E2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9" y="1825625"/>
            <a:ext cx="102384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3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9BD-794F-C187-3179-10CF16C8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C9A123-32F8-A459-A96F-350FEEF9D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631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9BD-794F-C187-3179-10CF16C8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Single-stream </a:t>
            </a:r>
            <a:r>
              <a:rPr lang="nl-NL" dirty="0" err="1"/>
              <a:t>aggregations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FD165-E4F7-4D65-7596-B64D51F3E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64593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9BD-794F-C187-3179-10CF16C8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Multi-stream </a:t>
            </a:r>
            <a:r>
              <a:rPr lang="nl-NL" dirty="0" err="1"/>
              <a:t>aggegrations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6A1B8-DA5C-1615-3097-945932498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5380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3231-F5D0-416D-E43D-74313CE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Marten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B045A-24A4-3770-8C5A-FD16A14A4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/>
              <a:t>-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- Document database</a:t>
            </a:r>
          </a:p>
          <a:p>
            <a:r>
              <a:rPr lang="nl-NL" dirty="0"/>
              <a:t>- Bovenop </a:t>
            </a:r>
            <a:r>
              <a:rPr lang="nl-NL" dirty="0" err="1"/>
              <a:t>Postgresql</a:t>
            </a:r>
            <a:endParaRPr lang="nl-NL" dirty="0"/>
          </a:p>
          <a:p>
            <a:r>
              <a:rPr lang="nl-NL" dirty="0"/>
              <a:t>- Single-stream </a:t>
            </a:r>
            <a:r>
              <a:rPr lang="nl-NL" dirty="0" err="1"/>
              <a:t>aggregations</a:t>
            </a:r>
            <a:endParaRPr lang="nl-NL" dirty="0"/>
          </a:p>
          <a:p>
            <a:r>
              <a:rPr lang="nl-NL" dirty="0"/>
              <a:t>- Multi-stream </a:t>
            </a:r>
            <a:r>
              <a:rPr lang="nl-NL" dirty="0" err="1"/>
              <a:t>aggegrations</a:t>
            </a:r>
            <a:endParaRPr lang="nl-NL" dirty="0"/>
          </a:p>
        </p:txBody>
      </p:sp>
      <p:pic>
        <p:nvPicPr>
          <p:cNvPr id="4098" name="Picture 2" descr="Marten | .NET Transactional Document DB and Event Store on PostgreSQL">
            <a:extLst>
              <a:ext uri="{FF2B5EF4-FFF2-40B4-BE49-F238E27FC236}">
                <a16:creationId xmlns:a16="http://schemas.microsoft.com/office/drawing/2014/main" id="{239CACCC-F8B3-EDA9-A402-7C4A5A1992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96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9BD-794F-C187-3179-10CF16C8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Durable</a:t>
            </a:r>
            <a:r>
              <a:rPr lang="nl-NL" dirty="0"/>
              <a:t> messaging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B4C18-6987-88F2-BB9F-FF180BF7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00228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69BD-794F-C187-3179-10CF16C8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Codegeneratie op basis van conventies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44A350-F5A3-22F9-22DB-F5F8DCDD1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63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0AC4-2211-9597-1978-06BBAD45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Static</a:t>
            </a:r>
            <a:r>
              <a:rPr lang="nl-NL" dirty="0"/>
              <a:t> </a:t>
            </a:r>
            <a:r>
              <a:rPr lang="nl-NL" dirty="0" err="1"/>
              <a:t>handlers</a:t>
            </a:r>
            <a:r>
              <a:rPr lang="nl-NL" dirty="0"/>
              <a:t> door codegeneratie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8642B7-BBE4-5345-00AA-4B1EB014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3231-F5D0-416D-E43D-74313CE6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Wolverine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B045A-24A4-3770-8C5A-FD16A14A4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Durable</a:t>
            </a:r>
            <a:r>
              <a:rPr lang="nl-NL" dirty="0"/>
              <a:t>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Http </a:t>
            </a:r>
            <a:r>
              <a:rPr lang="nl-NL" dirty="0" err="1"/>
              <a:t>handlers</a:t>
            </a:r>
            <a:r>
              <a:rPr lang="nl-NL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versimpeling bovenop bestaande asp.net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Code generatie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Bovenop Marten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/>
              <a:t>Of andere system zoals </a:t>
            </a:r>
            <a:r>
              <a:rPr lang="nl-NL" dirty="0" err="1"/>
              <a:t>Kafka</a:t>
            </a:r>
            <a:r>
              <a:rPr lang="nl-NL" dirty="0"/>
              <a:t>, SQS, </a:t>
            </a:r>
            <a:r>
              <a:rPr lang="nl-NL" dirty="0" err="1"/>
              <a:t>Azure</a:t>
            </a:r>
            <a:r>
              <a:rPr lang="nl-NL" dirty="0"/>
              <a:t> service bus, </a:t>
            </a:r>
            <a:r>
              <a:rPr lang="nl-NL" dirty="0" err="1"/>
              <a:t>Rabit</a:t>
            </a:r>
            <a:r>
              <a:rPr lang="nl-NL" dirty="0"/>
              <a:t> MQ, SQL Server</a:t>
            </a:r>
          </a:p>
        </p:txBody>
      </p:sp>
      <p:pic>
        <p:nvPicPr>
          <p:cNvPr id="5122" name="Picture 2" descr="Wolverine | Next Generation .NET Mediator and Message Bus">
            <a:extLst>
              <a:ext uri="{FF2B5EF4-FFF2-40B4-BE49-F238E27FC236}">
                <a16:creationId xmlns:a16="http://schemas.microsoft.com/office/drawing/2014/main" id="{301FDC4B-D356-B735-7D20-27D3A39D8B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35" y="1043285"/>
            <a:ext cx="4761905" cy="4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2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Widescreen</PresentationFormat>
  <Paragraphs>96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Office Theme</vt:lpstr>
      <vt:lpstr>PowerPoint Presentation</vt:lpstr>
      <vt:lpstr>Event Sourcing</vt:lpstr>
      <vt:lpstr>Single-stream aggregations</vt:lpstr>
      <vt:lpstr>Multi-stream aggegrations</vt:lpstr>
      <vt:lpstr>Marten</vt:lpstr>
      <vt:lpstr>Durable messaging</vt:lpstr>
      <vt:lpstr>Codegeneratie op basis van conventies</vt:lpstr>
      <vt:lpstr>Static handlers door codegeneratie</vt:lpstr>
      <vt:lpstr>Wolverine</vt:lpstr>
      <vt:lpstr>Vertical Slice Architecture</vt:lpstr>
      <vt:lpstr>Tijd voor een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Erdtsieck</dc:creator>
  <cp:lastModifiedBy>Anne Erdtsieck</cp:lastModifiedBy>
  <cp:revision>2</cp:revision>
  <dcterms:created xsi:type="dcterms:W3CDTF">2023-11-15T13:46:27Z</dcterms:created>
  <dcterms:modified xsi:type="dcterms:W3CDTF">2023-11-15T16:00:52Z</dcterms:modified>
</cp:coreProperties>
</file>